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10-3.png>
</file>

<file path=ppt/media/image-1002-1.png>
</file>

<file path=ppt/media/image-11-1.png>
</file>

<file path=ppt/media/image-11-2.png>
</file>

<file path=ppt/media/image-12-1.png>
</file>

<file path=ppt/media/image-12-2.png>
</file>

<file path=ppt/media/image-12-3.png>
</file>

<file path=ppt/media/image-12-4.png>
</file>

<file path=ppt/media/image-12-5.png>
</file>

<file path=ppt/media/image-12-6.png>
</file>

<file path=ppt/media/image-12-7.png>
</file>

<file path=ppt/media/image-13-1.png>
</file>

<file path=ppt/media/image-13-2.png>
</file>

<file path=ppt/media/image-13-3.png>
</file>

<file path=ppt/media/image-14-1.png>
</file>

<file path=ppt/media/image-14-2.png>
</file>

<file path=ppt/media/image-14-3.png>
</file>

<file path=ppt/media/image-14-4.png>
</file>

<file path=ppt/media/image-14-5.png>
</file>

<file path=ppt/media/image-15-1.png>
</file>

<file path=ppt/media/image-15-2.png>
</file>

<file path=ppt/media/image-15-3.png>
</file>

<file path=ppt/media/image-15-4.png>
</file>

<file path=ppt/media/image-16-1.png>
</file>

<file path=ppt/media/image-16-2.png>
</file>

<file path=ppt/media/image-17-1.png>
</file>

<file path=ppt/media/image-17-2.png>
</file>

<file path=ppt/media/image-17-3.png>
</file>

<file path=ppt/media/image-17-4.png>
</file>

<file path=ppt/media/image-18-1.png>
</file>

<file path=ppt/media/image-18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8-7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4" Type="http://schemas.openxmlformats.org/officeDocument/2006/relationships/image" Target="../media/image-12-4.png"/><Relationship Id="rId5" Type="http://schemas.openxmlformats.org/officeDocument/2006/relationships/image" Target="../media/image-12-5.png"/><Relationship Id="rId6" Type="http://schemas.openxmlformats.org/officeDocument/2006/relationships/image" Target="../media/image-12-6.png"/><Relationship Id="rId7" Type="http://schemas.openxmlformats.org/officeDocument/2006/relationships/image" Target="../media/image-12-7.png"/><Relationship Id="rId8" Type="http://schemas.openxmlformats.org/officeDocument/2006/relationships/slideLayout" Target="../slideLayouts/slideLayout2.xml"/><Relationship Id="rId9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image" Target="../media/image-14-3.png"/><Relationship Id="rId4" Type="http://schemas.openxmlformats.org/officeDocument/2006/relationships/image" Target="../media/image-14-4.png"/><Relationship Id="rId5" Type="http://schemas.openxmlformats.org/officeDocument/2006/relationships/image" Target="../media/image-14-5.png"/><Relationship Id="rId6" Type="http://schemas.openxmlformats.org/officeDocument/2006/relationships/slideLayout" Target="../slideLayouts/slideLayout2.xml"/><Relationship Id="rId7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image" Target="../media/image-15-4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image" Target="../media/image-17-2.png"/><Relationship Id="rId3" Type="http://schemas.openxmlformats.org/officeDocument/2006/relationships/image" Target="../media/image-17-3.png"/><Relationship Id="rId4" Type="http://schemas.openxmlformats.org/officeDocument/2006/relationships/image" Target="../media/image-17-4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image" Target="../media/image-18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image" Target="../media/image-8-7.png"/><Relationship Id="rId8" Type="http://schemas.openxmlformats.org/officeDocument/2006/relationships/slideLayout" Target="../slideLayouts/slideLayout2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47888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48" y="5769864"/>
            <a:ext cx="6345936" cy="1554480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2360" y="5769864"/>
            <a:ext cx="6345936" cy="155448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078992" y="5888736"/>
            <a:ext cx="587044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Presented by : Mohamed Amir Ghanam </a:t>
            </a:r>
            <a:endParaRPr lang="en-US" sz="2320" dirty="0"/>
          </a:p>
          <a:p>
            <a:pPr algn="ctr" indent="0" marL="0">
              <a:lnSpc>
                <a:spcPts val="2900"/>
              </a:lnSpc>
              <a:buNone/>
            </a:pP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7690104" y="6400800"/>
            <a:ext cx="5870448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85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              Dr.Iman Mostafa</a:t>
            </a:r>
            <a:endParaRPr lang="en-US" sz="1850" dirty="0"/>
          </a:p>
          <a:p>
            <a:pPr algn="ctr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8" name="Text 2"/>
          <p:cNvSpPr/>
          <p:nvPr/>
        </p:nvSpPr>
        <p:spPr>
          <a:xfrm>
            <a:off x="7690104" y="6867144"/>
            <a:ext cx="5870448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7690104" y="5888736"/>
            <a:ext cx="587044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Supervised by: A.Prof.Ahmed Magdy</a:t>
            </a:r>
            <a:endParaRPr lang="en-US" sz="2320" dirty="0"/>
          </a:p>
          <a:p>
            <a:pPr algn="ctr" indent="0" marL="0">
              <a:lnSpc>
                <a:spcPts val="2900"/>
              </a:lnSpc>
              <a:buNone/>
            </a:pP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1078992" y="6400800"/>
            <a:ext cx="5870448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832104" y="3456432"/>
            <a:ext cx="12984480" cy="20391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8010"/>
              </a:lnSpc>
              <a:buNone/>
            </a:pPr>
            <a:r>
              <a:rPr lang="en-US" sz="641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Dog vs Cat CNN Classifier with PySwarm Optimization</a:t>
            </a:r>
            <a:endParaRPr lang="en-US" sz="641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" y="6510528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3218688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010"/>
              </a:lnSpc>
              <a:buNone/>
            </a:pPr>
            <a:r>
              <a:rPr lang="en-US" sz="641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04</a:t>
            </a:r>
            <a:endParaRPr lang="en-US" sz="6410" dirty="0"/>
          </a:p>
        </p:txBody>
      </p:sp>
      <p:sp>
        <p:nvSpPr>
          <p:cNvPr id="6" name="Text 1"/>
          <p:cNvSpPr/>
          <p:nvPr/>
        </p:nvSpPr>
        <p:spPr>
          <a:xfrm>
            <a:off x="832104" y="450799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Methodology - PySwarm Optimization</a:t>
            </a:r>
            <a:endParaRPr lang="en-US" sz="4640" dirty="0"/>
          </a:p>
        </p:txBody>
      </p:sp>
      <p:sp>
        <p:nvSpPr>
          <p:cNvPr id="7" name="Text 2"/>
          <p:cNvSpPr/>
          <p:nvPr/>
        </p:nvSpPr>
        <p:spPr>
          <a:xfrm>
            <a:off x="832104" y="143560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202996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32104" y="5504688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 </a:t>
            </a:r>
            <a:endParaRPr lang="en-US" sz="4640" dirty="0"/>
          </a:p>
        </p:txBody>
      </p:sp>
      <p:sp>
        <p:nvSpPr>
          <p:cNvPr id="10" name="Text 5"/>
          <p:cNvSpPr/>
          <p:nvPr/>
        </p:nvSpPr>
        <p:spPr>
          <a:xfrm>
            <a:off x="832104" y="262432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078992" y="4160520"/>
            <a:ext cx="7507224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Particle Swarm Optimization, a metaheuristic algorithm inspired by swarm behavior, for hyperparameter tuning.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832104" y="3026664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PySwarm Overview</a:t>
            </a:r>
            <a:endParaRPr lang="en-US" sz="464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6064" y="3621024"/>
            <a:ext cx="4142232" cy="905256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2360" y="4791456"/>
            <a:ext cx="6345936" cy="566928"/>
          </a:xfrm>
          <a:prstGeom prst="rect">
            <a:avLst/>
          </a:prstGeom>
        </p:spPr>
      </p:pic>
      <p:pic>
        <p:nvPicPr>
          <p:cNvPr id="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8656" y="3621024"/>
            <a:ext cx="4142232" cy="905256"/>
          </a:xfrm>
          <a:prstGeom prst="rect">
            <a:avLst/>
          </a:prstGeom>
        </p:spPr>
      </p:pic>
      <p:pic>
        <p:nvPicPr>
          <p:cNvPr id="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248" y="4791456"/>
            <a:ext cx="6345936" cy="566928"/>
          </a:xfrm>
          <a:prstGeom prst="rect">
            <a:avLst/>
          </a:prstGeom>
        </p:spPr>
      </p:pic>
      <p:pic>
        <p:nvPicPr>
          <p:cNvPr id="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248" y="3621024"/>
            <a:ext cx="4142232" cy="905256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9893808" y="3739896"/>
            <a:ext cx="3675888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Batch size: 8–64 (2^n pattern)</a:t>
            </a:r>
            <a:endParaRPr lang="en-US" sz="1850" dirty="0"/>
          </a:p>
        </p:txBody>
      </p:sp>
      <p:sp>
        <p:nvSpPr>
          <p:cNvPr id="10" name="Text 1"/>
          <p:cNvSpPr/>
          <p:nvPr/>
        </p:nvSpPr>
        <p:spPr>
          <a:xfrm>
            <a:off x="832104" y="2606040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Optimized Parameters</a:t>
            </a:r>
            <a:endParaRPr lang="en-US" sz="4640" dirty="0"/>
          </a:p>
        </p:txBody>
      </p:sp>
      <p:sp>
        <p:nvSpPr>
          <p:cNvPr id="11" name="Text 2"/>
          <p:cNvSpPr/>
          <p:nvPr/>
        </p:nvSpPr>
        <p:spPr>
          <a:xfrm>
            <a:off x="1078992" y="4901184"/>
            <a:ext cx="5870448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Learning rate: 0.0001–0.002 (0.001*n pattern)</a:t>
            </a:r>
            <a:endParaRPr lang="en-US" sz="1850" dirty="0"/>
          </a:p>
        </p:txBody>
      </p:sp>
      <p:sp>
        <p:nvSpPr>
          <p:cNvPr id="12" name="Text 3"/>
          <p:cNvSpPr/>
          <p:nvPr/>
        </p:nvSpPr>
        <p:spPr>
          <a:xfrm>
            <a:off x="1078992" y="3739896"/>
            <a:ext cx="3675888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Number of convolutional layers: 3–10</a:t>
            </a:r>
            <a:endParaRPr lang="en-US" sz="1850" dirty="0"/>
          </a:p>
        </p:txBody>
      </p:sp>
      <p:sp>
        <p:nvSpPr>
          <p:cNvPr id="13" name="Text 4"/>
          <p:cNvSpPr/>
          <p:nvPr/>
        </p:nvSpPr>
        <p:spPr>
          <a:xfrm>
            <a:off x="5486400" y="3739896"/>
            <a:ext cx="3675888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Fully connected neurons: 32–256 (FC1), 16–128 (FC2), 8–64 (FC3)</a:t>
            </a:r>
            <a:endParaRPr lang="en-US" sz="1850" dirty="0"/>
          </a:p>
        </p:txBody>
      </p:sp>
      <p:sp>
        <p:nvSpPr>
          <p:cNvPr id="14" name="Text 5"/>
          <p:cNvSpPr/>
          <p:nvPr/>
        </p:nvSpPr>
        <p:spPr>
          <a:xfrm>
            <a:off x="7690104" y="4901184"/>
            <a:ext cx="5870448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Dropout rate: 0.1–0.7, Weight decay: 1e-5 to 1e-3</a:t>
            </a:r>
            <a:endParaRPr lang="en-US" sz="18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" y="6510528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3218688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010"/>
              </a:lnSpc>
              <a:buNone/>
            </a:pPr>
            <a:r>
              <a:rPr lang="en-US" sz="641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06</a:t>
            </a:r>
            <a:endParaRPr lang="en-US" sz="6410" dirty="0"/>
          </a:p>
        </p:txBody>
      </p:sp>
      <p:sp>
        <p:nvSpPr>
          <p:cNvPr id="6" name="Text 1"/>
          <p:cNvSpPr/>
          <p:nvPr/>
        </p:nvSpPr>
        <p:spPr>
          <a:xfrm>
            <a:off x="832104" y="262432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5504688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 </a:t>
            </a:r>
            <a:endParaRPr lang="en-US" sz="4640" dirty="0"/>
          </a:p>
        </p:txBody>
      </p:sp>
      <p:sp>
        <p:nvSpPr>
          <p:cNvPr id="8" name="Text 3"/>
          <p:cNvSpPr/>
          <p:nvPr/>
        </p:nvSpPr>
        <p:spPr>
          <a:xfrm>
            <a:off x="832104" y="202996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32104" y="450799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Results - Performance Comparison</a:t>
            </a:r>
            <a:endParaRPr lang="en-US" sz="4640" dirty="0"/>
          </a:p>
        </p:txBody>
      </p:sp>
      <p:sp>
        <p:nvSpPr>
          <p:cNvPr id="10" name="Text 5"/>
          <p:cNvSpPr/>
          <p:nvPr/>
        </p:nvSpPr>
        <p:spPr>
          <a:xfrm>
            <a:off x="832104" y="143560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584" y="4370832"/>
            <a:ext cx="475488" cy="475488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5584" y="5111496"/>
            <a:ext cx="475488" cy="475488"/>
          </a:xfrm>
          <a:prstGeom prst="rect">
            <a:avLst/>
          </a:prstGeom>
        </p:spPr>
      </p:pic>
      <p:pic>
        <p:nvPicPr>
          <p:cNvPr id="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5584" y="3630168"/>
            <a:ext cx="475488" cy="475488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5971032" y="4462272"/>
            <a:ext cx="164592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2</a:t>
            </a:r>
            <a:endParaRPr lang="en-US" sz="2320" dirty="0"/>
          </a:p>
        </p:txBody>
      </p:sp>
      <p:sp>
        <p:nvSpPr>
          <p:cNvPr id="8" name="Text 1"/>
          <p:cNvSpPr/>
          <p:nvPr/>
        </p:nvSpPr>
        <p:spPr>
          <a:xfrm>
            <a:off x="5971032" y="5193792"/>
            <a:ext cx="164592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3</a:t>
            </a:r>
            <a:endParaRPr lang="en-US" sz="2320" dirty="0"/>
          </a:p>
        </p:txBody>
      </p:sp>
      <p:sp>
        <p:nvSpPr>
          <p:cNvPr id="9" name="Text 2"/>
          <p:cNvSpPr/>
          <p:nvPr/>
        </p:nvSpPr>
        <p:spPr>
          <a:xfrm>
            <a:off x="5971032" y="3721608"/>
            <a:ext cx="164592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1</a:t>
            </a:r>
            <a:endParaRPr lang="en-US" sz="2320" dirty="0"/>
          </a:p>
        </p:txBody>
      </p:sp>
      <p:sp>
        <p:nvSpPr>
          <p:cNvPr id="10" name="Text 3"/>
          <p:cNvSpPr/>
          <p:nvPr/>
        </p:nvSpPr>
        <p:spPr>
          <a:xfrm>
            <a:off x="6583680" y="5138928"/>
            <a:ext cx="7214616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Limitations: Manual tuning, moderate generalization</a:t>
            </a:r>
            <a:endParaRPr lang="en-US" sz="1850" dirty="0"/>
          </a:p>
        </p:txBody>
      </p:sp>
      <p:sp>
        <p:nvSpPr>
          <p:cNvPr id="11" name="Text 4"/>
          <p:cNvSpPr/>
          <p:nvPr/>
        </p:nvSpPr>
        <p:spPr>
          <a:xfrm>
            <a:off x="5806440" y="2377440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Original CNN Model</a:t>
            </a:r>
            <a:endParaRPr lang="en-US" sz="4640" dirty="0"/>
          </a:p>
        </p:txBody>
      </p:sp>
      <p:sp>
        <p:nvSpPr>
          <p:cNvPr id="12" name="Text 5"/>
          <p:cNvSpPr/>
          <p:nvPr/>
        </p:nvSpPr>
        <p:spPr>
          <a:xfrm>
            <a:off x="6583680" y="3666744"/>
            <a:ext cx="7214616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Validation Accuracy: 84%</a:t>
            </a:r>
            <a:endParaRPr lang="en-US" sz="1850" dirty="0"/>
          </a:p>
        </p:txBody>
      </p:sp>
      <p:sp>
        <p:nvSpPr>
          <p:cNvPr id="13" name="Text 6"/>
          <p:cNvSpPr/>
          <p:nvPr/>
        </p:nvSpPr>
        <p:spPr>
          <a:xfrm>
            <a:off x="6583680" y="4398264"/>
            <a:ext cx="7214616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Architecture: Fixed 4 convolutional blocks, 3 FC layers</a:t>
            </a:r>
            <a:endParaRPr lang="en-US" sz="18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057400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057400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057400"/>
            <a:ext cx="4544568" cy="454456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7827264" y="5129784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3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7827264" y="3108960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2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6071616" y="4114800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1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832104" y="6858000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832104" y="1051560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PySwarm-Optimized CNN</a:t>
            </a:r>
            <a:endParaRPr lang="en-US" sz="4640" dirty="0"/>
          </a:p>
        </p:txBody>
      </p:sp>
      <p:sp>
        <p:nvSpPr>
          <p:cNvPr id="11" name="Text 5"/>
          <p:cNvSpPr/>
          <p:nvPr/>
        </p:nvSpPr>
        <p:spPr>
          <a:xfrm>
            <a:off x="9710928" y="2770632"/>
            <a:ext cx="3986784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Architecture: Dynamic layers (3–10), optimized hyperparameters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9710928" y="5221224"/>
            <a:ext cx="3986784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Benefits: Higher accuracy, better generalization, automated tuning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950976" y="3995928"/>
            <a:ext cx="3511296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Validation Accuracy: 93.77% (+9.77% improvement)</a:t>
            </a:r>
            <a:endParaRPr lang="en-US" sz="18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5650992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1078992" y="4590288"/>
            <a:ext cx="598932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Intuitive, clean design with solid color backgrounds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571232" y="4590288"/>
            <a:ext cx="5989320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Enables easy model testing and performance comparison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832104" y="345643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Benefits</a:t>
            </a:r>
            <a:endParaRPr lang="en-US" sz="464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7827264" y="3401568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2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6071616" y="4416552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1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7827264" y="5431536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3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832104" y="1344168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Summary</a:t>
            </a:r>
            <a:endParaRPr lang="en-US" sz="4640" dirty="0"/>
          </a:p>
        </p:txBody>
      </p:sp>
      <p:sp>
        <p:nvSpPr>
          <p:cNvPr id="10" name="Text 4"/>
          <p:cNvSpPr/>
          <p:nvPr/>
        </p:nvSpPr>
        <p:spPr>
          <a:xfrm>
            <a:off x="9710928" y="3063240"/>
            <a:ext cx="3986784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Enhanced to 93.77% accuracy using PySwarm optimization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9710928" y="5513832"/>
            <a:ext cx="3986784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Built an intuitive GUI for interactive testing and model comparison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950976" y="4123944"/>
            <a:ext cx="3511296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Developed a CNN achieving 84% accuracy for dog/cat classification</a:t>
            </a:r>
            <a:endParaRPr lang="en-US" sz="18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3474720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8010"/>
              </a:lnSpc>
              <a:buNone/>
            </a:pPr>
            <a:r>
              <a:rPr lang="en-US" sz="641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Thank You</a:t>
            </a:r>
            <a:endParaRPr lang="en-US" sz="641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2331720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010"/>
              </a:lnSpc>
              <a:buNone/>
            </a:pPr>
            <a:r>
              <a:rPr lang="en-US" sz="641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CONTENTS</a:t>
            </a:r>
            <a:endParaRPr lang="en-US" sz="6410" dirty="0"/>
          </a:p>
        </p:txBody>
      </p:sp>
      <p:sp>
        <p:nvSpPr>
          <p:cNvPr id="5" name="Text 1"/>
          <p:cNvSpPr/>
          <p:nvPr/>
        </p:nvSpPr>
        <p:spPr>
          <a:xfrm>
            <a:off x="1078992" y="4261104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2. Problem Statement</a:t>
            </a:r>
            <a:endParaRPr lang="en-US" sz="2320" dirty="0"/>
          </a:p>
        </p:txBody>
      </p:sp>
      <p:sp>
        <p:nvSpPr>
          <p:cNvPr id="6" name="Text 2"/>
          <p:cNvSpPr/>
          <p:nvPr/>
        </p:nvSpPr>
        <p:spPr>
          <a:xfrm>
            <a:off x="7571232" y="5138928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6. Conclusion </a:t>
            </a:r>
            <a:endParaRPr lang="en-US" sz="2320" dirty="0"/>
          </a:p>
        </p:txBody>
      </p:sp>
      <p:sp>
        <p:nvSpPr>
          <p:cNvPr id="7" name="Text 3"/>
          <p:cNvSpPr/>
          <p:nvPr/>
        </p:nvSpPr>
        <p:spPr>
          <a:xfrm>
            <a:off x="7571232" y="3749040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5. Results - Performance Comparison</a:t>
            </a:r>
            <a:endParaRPr lang="en-US" sz="2320" dirty="0"/>
          </a:p>
        </p:txBody>
      </p:sp>
      <p:sp>
        <p:nvSpPr>
          <p:cNvPr id="8" name="Text 4"/>
          <p:cNvSpPr/>
          <p:nvPr/>
        </p:nvSpPr>
        <p:spPr>
          <a:xfrm>
            <a:off x="1078992" y="3749040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1. Project Overview</a:t>
            </a:r>
            <a:endParaRPr lang="en-US" sz="2320" dirty="0"/>
          </a:p>
        </p:txBody>
      </p:sp>
      <p:sp>
        <p:nvSpPr>
          <p:cNvPr id="9" name="Text 5"/>
          <p:cNvSpPr/>
          <p:nvPr/>
        </p:nvSpPr>
        <p:spPr>
          <a:xfrm>
            <a:off x="1078992" y="4773168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3. Methodology - CNN Model</a:t>
            </a:r>
            <a:endParaRPr lang="en-US" sz="2320" dirty="0"/>
          </a:p>
        </p:txBody>
      </p:sp>
      <p:sp>
        <p:nvSpPr>
          <p:cNvPr id="10" name="Text 6"/>
          <p:cNvSpPr/>
          <p:nvPr/>
        </p:nvSpPr>
        <p:spPr>
          <a:xfrm>
            <a:off x="7571232" y="4261104"/>
            <a:ext cx="5989320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4. Methodology - PySwarm Optimization</a:t>
            </a:r>
            <a:endParaRPr lang="en-US" sz="232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053328" y="4727448"/>
            <a:ext cx="7507224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Develop a convolutional neural network (CNN) to classify dog and cat images, enhanced by PySwarm optimization for superior accuracy.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5806440" y="2121408"/>
            <a:ext cx="8010144" cy="2212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   01</a:t>
            </a:r>
            <a:pPr algn="l" indent="0" marL="0">
              <a:lnSpc>
                <a:spcPts val="5800"/>
              </a:lnSpc>
              <a:buNone/>
            </a:pPr>
            <a:r>
              <a:rPr lang="en-US" sz="464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 Project Overview</a:t>
            </a:r>
            <a:pPr algn="l" indent="0" marL="0">
              <a:lnSpc>
                <a:spcPts val="5800"/>
              </a:lnSpc>
              <a:buNone/>
            </a:pPr>
            <a:endParaRPr lang="en-US" sz="4640" dirty="0"/>
          </a:p>
          <a:p>
            <a:pPr algn="l" indent="0" marL="0">
              <a:lnSpc>
                <a:spcPts val="5800"/>
              </a:lnSpc>
              <a:buNone/>
            </a:pPr>
            <a:endParaRPr lang="en-US" sz="4640" dirty="0"/>
          </a:p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Objective</a:t>
            </a:r>
            <a:endParaRPr lang="en-US" sz="464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" y="6510528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450799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Problem Statement</a:t>
            </a:r>
            <a:endParaRPr lang="en-US" sz="4640" dirty="0"/>
          </a:p>
        </p:txBody>
      </p:sp>
      <p:sp>
        <p:nvSpPr>
          <p:cNvPr id="6" name="Text 1"/>
          <p:cNvSpPr/>
          <p:nvPr/>
        </p:nvSpPr>
        <p:spPr>
          <a:xfrm>
            <a:off x="832104" y="143560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5504688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 </a:t>
            </a:r>
            <a:endParaRPr lang="en-US" sz="4640" dirty="0"/>
          </a:p>
        </p:txBody>
      </p:sp>
      <p:sp>
        <p:nvSpPr>
          <p:cNvPr id="8" name="Text 3"/>
          <p:cNvSpPr/>
          <p:nvPr/>
        </p:nvSpPr>
        <p:spPr>
          <a:xfrm>
            <a:off x="832104" y="202996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32104" y="3218688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010"/>
              </a:lnSpc>
              <a:buNone/>
            </a:pPr>
            <a:r>
              <a:rPr lang="en-US" sz="641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02</a:t>
            </a:r>
            <a:endParaRPr lang="en-US" sz="6410" dirty="0"/>
          </a:p>
        </p:txBody>
      </p:sp>
      <p:sp>
        <p:nvSpPr>
          <p:cNvPr id="10" name="Text 5"/>
          <p:cNvSpPr/>
          <p:nvPr/>
        </p:nvSpPr>
        <p:spPr>
          <a:xfrm>
            <a:off x="832104" y="262432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7781544" y="5907024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3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5669280" y="4142232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1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8257032" y="3200400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2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950976" y="4123944"/>
            <a:ext cx="3511296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High variability in images (breeds, poses, lighting, backgrounds)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9710928" y="5349240"/>
            <a:ext cx="3986784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Risk mediocre models struggle with overfitting without proper regularization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832104" y="1344168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Challenges</a:t>
            </a:r>
            <a:endParaRPr lang="en-US" sz="4640" dirty="0"/>
          </a:p>
        </p:txBody>
      </p:sp>
      <p:sp>
        <p:nvSpPr>
          <p:cNvPr id="12" name="Text 6"/>
          <p:cNvSpPr/>
          <p:nvPr/>
        </p:nvSpPr>
        <p:spPr>
          <a:xfrm>
            <a:off x="9710928" y="2898648"/>
            <a:ext cx="3986784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Manual hyperparameter tuning is time-consuming and often suboptimal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078992" y="4590288"/>
            <a:ext cx="1248156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Use Particle Swarm Optimization (PySwarm) to automatically tune hyperparameters for optimal CNN performance.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832104" y="345643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Solution</a:t>
            </a:r>
            <a:endParaRPr lang="en-US" sz="4640" dirty="0"/>
          </a:p>
        </p:txBody>
      </p:sp>
      <p:sp>
        <p:nvSpPr>
          <p:cNvPr id="6" name="Text 2"/>
          <p:cNvSpPr/>
          <p:nvPr/>
        </p:nvSpPr>
        <p:spPr>
          <a:xfrm>
            <a:off x="832104" y="532180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" y="6510528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262432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832104" y="450799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Methodology - CNN Model</a:t>
            </a:r>
            <a:endParaRPr lang="en-US" sz="4640" dirty="0"/>
          </a:p>
        </p:txBody>
      </p:sp>
      <p:sp>
        <p:nvSpPr>
          <p:cNvPr id="7" name="Text 2"/>
          <p:cNvSpPr/>
          <p:nvPr/>
        </p:nvSpPr>
        <p:spPr>
          <a:xfrm>
            <a:off x="832104" y="5504688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 </a:t>
            </a:r>
            <a:endParaRPr lang="en-US" sz="4640" dirty="0"/>
          </a:p>
        </p:txBody>
      </p:sp>
      <p:sp>
        <p:nvSpPr>
          <p:cNvPr id="8" name="Text 3"/>
          <p:cNvSpPr/>
          <p:nvPr/>
        </p:nvSpPr>
        <p:spPr>
          <a:xfrm>
            <a:off x="832104" y="143560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32104" y="2029968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32104" y="3218688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010"/>
              </a:lnSpc>
              <a:buNone/>
            </a:pPr>
            <a:r>
              <a:rPr lang="en-US" sz="6410" i="1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03</a:t>
            </a:r>
            <a:endParaRPr lang="en-US" sz="641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7264" y="2139696"/>
            <a:ext cx="1188720" cy="1188720"/>
          </a:xfrm>
          <a:prstGeom prst="rect">
            <a:avLst/>
          </a:prstGeom>
        </p:spPr>
      </p:pic>
      <p:pic>
        <p:nvPicPr>
          <p:cNvPr id="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44568" y="4032504"/>
            <a:ext cx="1188720" cy="1188720"/>
          </a:xfrm>
          <a:prstGeom prst="rect">
            <a:avLst/>
          </a:prstGeom>
        </p:spPr>
      </p:pic>
      <p:pic>
        <p:nvPicPr>
          <p:cNvPr id="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7264" y="5925312"/>
            <a:ext cx="1188720" cy="118872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8330184" y="2523744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2</a:t>
            </a:r>
            <a:endParaRPr lang="en-US" sz="2320" dirty="0"/>
          </a:p>
        </p:txBody>
      </p:sp>
      <p:sp>
        <p:nvSpPr>
          <p:cNvPr id="10" name="Text 1"/>
          <p:cNvSpPr/>
          <p:nvPr/>
        </p:nvSpPr>
        <p:spPr>
          <a:xfrm>
            <a:off x="5056632" y="4416552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1</a:t>
            </a:r>
            <a:endParaRPr lang="en-US" sz="2320" dirty="0"/>
          </a:p>
        </p:txBody>
      </p:sp>
      <p:sp>
        <p:nvSpPr>
          <p:cNvPr id="11" name="Text 2"/>
          <p:cNvSpPr/>
          <p:nvPr/>
        </p:nvSpPr>
        <p:spPr>
          <a:xfrm>
            <a:off x="8330184" y="6309360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3</a:t>
            </a:r>
            <a:endParaRPr lang="en-US" sz="2320" dirty="0"/>
          </a:p>
        </p:txBody>
      </p:sp>
      <p:sp>
        <p:nvSpPr>
          <p:cNvPr id="12" name="Text 3"/>
          <p:cNvSpPr/>
          <p:nvPr/>
        </p:nvSpPr>
        <p:spPr>
          <a:xfrm>
            <a:off x="950976" y="4453128"/>
            <a:ext cx="3511296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Input: 224x224x3 RGB images</a:t>
            </a:r>
            <a:endParaRPr lang="en-US" sz="1850" dirty="0"/>
          </a:p>
        </p:txBody>
      </p:sp>
      <p:sp>
        <p:nvSpPr>
          <p:cNvPr id="13" name="Text 4"/>
          <p:cNvSpPr/>
          <p:nvPr/>
        </p:nvSpPr>
        <p:spPr>
          <a:xfrm>
            <a:off x="9710928" y="6007608"/>
            <a:ext cx="398678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Output: 2 classes (Dog or Cat)</a:t>
            </a:r>
            <a:endParaRPr lang="en-US" sz="1850" dirty="0"/>
          </a:p>
        </p:txBody>
      </p:sp>
      <p:sp>
        <p:nvSpPr>
          <p:cNvPr id="14" name="Text 5"/>
          <p:cNvSpPr/>
          <p:nvPr/>
        </p:nvSpPr>
        <p:spPr>
          <a:xfrm>
            <a:off x="832104" y="1344168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Architecture</a:t>
            </a:r>
            <a:endParaRPr lang="en-US" sz="4640" dirty="0"/>
          </a:p>
        </p:txBody>
      </p:sp>
      <p:sp>
        <p:nvSpPr>
          <p:cNvPr id="15" name="Text 6"/>
          <p:cNvSpPr/>
          <p:nvPr/>
        </p:nvSpPr>
        <p:spPr>
          <a:xfrm>
            <a:off x="9710928" y="2898648"/>
            <a:ext cx="3986784" cy="1655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Layers: 4 convolutional blocks (Conv2D, ReLU, BatchNorm, MaxPooling), dropout for regularization, 3 fully connected layers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404104" y="4590288"/>
            <a:ext cx="3831336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Data augmentation: Random flips, rotations, color jitter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9729216" y="4590288"/>
            <a:ext cx="3831336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Features: Early stopping, learning rate scheduling, model checkpointing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078992" y="4590288"/>
            <a:ext cx="3831336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Adam optimizer, Cross Entropy Loss with label smoothing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832104" y="345643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Training</a:t>
            </a:r>
            <a:endParaRPr lang="en-US" sz="4640" dirty="0"/>
          </a:p>
        </p:txBody>
      </p:sp>
      <p:sp>
        <p:nvSpPr>
          <p:cNvPr id="8" name="Text 4"/>
          <p:cNvSpPr/>
          <p:nvPr/>
        </p:nvSpPr>
        <p:spPr>
          <a:xfrm>
            <a:off x="832104" y="5980176"/>
            <a:ext cx="1298448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2025-05-12T02:27:33Z</dcterms:created>
  <dcterms:modified xsi:type="dcterms:W3CDTF">2025-05-12T02:27:33Z</dcterms:modified>
</cp:coreProperties>
</file>